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684244"/>
          </a:xfrm>
        </p:spPr>
        <p:txBody>
          <a:bodyPr/>
          <a:lstStyle/>
          <a:p>
            <a:pPr indent="179228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本文通过描述巴黎将塞纳河改造为露天剧场的创举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展现了奥运会开幕式首次走出体育场馆、融入城市中心的突破性尝试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强调这一创新使更多民众能够参与和享受奥运庆典。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985" y="848435"/>
            <a:ext cx="10598441" cy="1352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81768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方框中所给词语的适当形式填入短文中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place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the most traditional way, not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way, but the most Parisian way—the French capital surprised the world by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Seine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塞纳河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into an open-air theatre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for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that the Game’s opening ceremony was moved out of a gym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centre of the host city, with the famous river as the main setting, allowing more people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wonderful celebrations and performances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4006974" y="1340768"/>
            <a:ext cx="4824536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98662" y="4108381"/>
            <a:ext cx="9204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safest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65487" y="4572075"/>
            <a:ext cx="11481215" cy="14811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考查形容词最高级。上文</a:t>
            </a:r>
            <a:r>
              <a:rPr lang="en-US" altLang="zh-CN" sz="2400" dirty="0">
                <a:cs typeface="Times New Roman" panose="02020603050405020304" pitchFamily="18" charset="0"/>
              </a:rPr>
              <a:t>“not the most traditional”</a:t>
            </a:r>
            <a:r>
              <a:rPr lang="zh-CN" altLang="zh-CN" sz="2400" dirty="0">
                <a:cs typeface="Times New Roman" panose="02020603050405020304" pitchFamily="18" charset="0"/>
              </a:rPr>
              <a:t>和下文</a:t>
            </a:r>
            <a:r>
              <a:rPr lang="en-US" altLang="zh-CN" sz="2400" dirty="0">
                <a:cs typeface="Times New Roman" panose="02020603050405020304" pitchFamily="18" charset="0"/>
              </a:rPr>
              <a:t>“but the most Parisian”</a:t>
            </a:r>
            <a:r>
              <a:rPr lang="zh-CN" altLang="zh-CN" sz="2400" dirty="0">
                <a:cs typeface="Times New Roman" panose="02020603050405020304" pitchFamily="18" charset="0"/>
              </a:rPr>
              <a:t>形成对比结构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此处需填与</a:t>
            </a:r>
            <a:r>
              <a:rPr lang="en-US" altLang="zh-CN" sz="2400" dirty="0">
                <a:cs typeface="Times New Roman" panose="02020603050405020304" pitchFamily="18" charset="0"/>
              </a:rPr>
              <a:t>“traditional”</a:t>
            </a:r>
            <a:r>
              <a:rPr lang="zh-CN" altLang="zh-CN" sz="2400" dirty="0">
                <a:cs typeface="Times New Roman" panose="02020603050405020304" pitchFamily="18" charset="0"/>
              </a:rPr>
              <a:t>并列的形容词最高级</a:t>
            </a:r>
            <a:r>
              <a:rPr lang="en-US" altLang="zh-CN" sz="2400" dirty="0">
                <a:cs typeface="Times New Roman" panose="02020603050405020304" pitchFamily="18" charset="0"/>
              </a:rPr>
              <a:t>,safest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最安全的</a:t>
            </a:r>
            <a:r>
              <a:rPr lang="zh-CN" altLang="zh-CN" sz="2400" dirty="0">
                <a:cs typeface="Times New Roman" panose="02020603050405020304" pitchFamily="18" charset="0"/>
              </a:rPr>
              <a:t>）符合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非传统也非最安全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的语义逻辑。故填</a:t>
            </a:r>
            <a:r>
              <a:rPr lang="en-US" altLang="zh-CN" sz="2400" dirty="0">
                <a:cs typeface="Times New Roman" panose="02020603050405020304" pitchFamily="18" charset="0"/>
              </a:rPr>
              <a:t>safest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方框中所给词语的适当形式填入短文中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place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the most traditional way, not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way, but the most Parisian way—the French capital surprised the world by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Seine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塞纳河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into an open-air theatre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for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that the Game’s opening ceremony was moved out of a gym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centre of the host city, with the famous river as the main setting, allowing more people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wonderful celebrations and performances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4006974" y="1484784"/>
            <a:ext cx="4824536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26654" y="4625977"/>
            <a:ext cx="11769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turning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55392" y="5124694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考查动词短语。固定搭配</a:t>
            </a:r>
            <a:r>
              <a:rPr lang="en-US" altLang="zh-CN" sz="2400" dirty="0">
                <a:cs typeface="Times New Roman" panose="02020603050405020304" pitchFamily="18" charset="0"/>
              </a:rPr>
              <a:t>turn ... into ...</a:t>
            </a:r>
            <a:r>
              <a:rPr lang="zh-CN" altLang="zh-CN" sz="2400" dirty="0">
                <a:cs typeface="Times New Roman" panose="02020603050405020304" pitchFamily="18" charset="0"/>
              </a:rPr>
              <a:t>意为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把</a:t>
            </a:r>
            <a:r>
              <a:rPr lang="en-US" altLang="zh-CN" sz="2400" dirty="0">
                <a:cs typeface="Times New Roman" panose="02020603050405020304" pitchFamily="18" charset="0"/>
              </a:rPr>
              <a:t>……</a:t>
            </a:r>
            <a:r>
              <a:rPr lang="zh-CN" altLang="zh-CN" sz="2400" dirty="0">
                <a:cs typeface="Times New Roman" panose="02020603050405020304" pitchFamily="18" charset="0"/>
              </a:rPr>
              <a:t>变成</a:t>
            </a:r>
            <a:r>
              <a:rPr lang="en-US" altLang="zh-CN" sz="2400" dirty="0">
                <a:cs typeface="Times New Roman" panose="02020603050405020304" pitchFamily="18" charset="0"/>
              </a:rPr>
              <a:t>……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介词</a:t>
            </a:r>
            <a:r>
              <a:rPr lang="en-US" altLang="zh-CN" sz="2400" dirty="0">
                <a:cs typeface="Times New Roman" panose="02020603050405020304" pitchFamily="18" charset="0"/>
              </a:rPr>
              <a:t>by</a:t>
            </a:r>
            <a:r>
              <a:rPr lang="zh-CN" altLang="zh-CN" sz="2400" dirty="0">
                <a:cs typeface="Times New Roman" panose="02020603050405020304" pitchFamily="18" charset="0"/>
              </a:rPr>
              <a:t>后接动名词形式。故填</a:t>
            </a:r>
            <a:r>
              <a:rPr lang="en-US" altLang="zh-CN" sz="2400" dirty="0">
                <a:cs typeface="Times New Roman" panose="02020603050405020304" pitchFamily="18" charset="0"/>
              </a:rPr>
              <a:t>turning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46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方框中所给词语的适当形式填入短文中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place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the most traditional way, not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way, but the most Parisian way—the French capital surprised the world by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Seine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塞纳河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into an open-air theatre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for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that the Game’s opening ceremony was moved out of a gym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centre of the host city, with the famous river as the main setting, allowing more people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wonderful celebrations and performances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4006974" y="1484784"/>
            <a:ext cx="4824536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70670" y="4680295"/>
            <a:ext cx="7312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first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65487" y="5180999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考查序数词。句型</a:t>
            </a:r>
            <a:r>
              <a:rPr lang="en-US" altLang="zh-CN" sz="2400" dirty="0">
                <a:cs typeface="Times New Roman" panose="02020603050405020304" pitchFamily="18" charset="0"/>
              </a:rPr>
              <a:t>It is the ... time that ...</a:t>
            </a:r>
            <a:r>
              <a:rPr lang="zh-CN" altLang="zh-CN" sz="2400" dirty="0">
                <a:cs typeface="Times New Roman" panose="02020603050405020304" pitchFamily="18" charset="0"/>
              </a:rPr>
              <a:t>中需用序数词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根据下文</a:t>
            </a:r>
            <a:r>
              <a:rPr lang="en-US" altLang="zh-CN" sz="2400" dirty="0">
                <a:cs typeface="Times New Roman" panose="02020603050405020304" pitchFamily="18" charset="0"/>
              </a:rPr>
              <a:t>“was moved out of a gym”</a:t>
            </a:r>
            <a:r>
              <a:rPr lang="zh-CN" altLang="zh-CN" sz="2400" dirty="0">
                <a:cs typeface="Times New Roman" panose="02020603050405020304" pitchFamily="18" charset="0"/>
              </a:rPr>
              <a:t>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这是首次创新。故填</a:t>
            </a:r>
            <a:r>
              <a:rPr lang="en-US" altLang="zh-CN" sz="2400" dirty="0">
                <a:cs typeface="Times New Roman" panose="02020603050405020304" pitchFamily="18" charset="0"/>
              </a:rPr>
              <a:t>first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8767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方框中所给词语的适当形式填入短文中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place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the most traditional way, not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way, but the most Parisian way—the French capital surprised the world by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Seine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塞纳河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into an open-air theatre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for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that the Game’s opening ceremony was moved out of a gym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centre of the host city, with the famous river as the main setting, allowing more people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wonderful celebrations and performances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4006974" y="1484784"/>
            <a:ext cx="4824536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4635030"/>
            <a:ext cx="15263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took place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65487" y="5108991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考查动词短语。</a:t>
            </a:r>
            <a:r>
              <a:rPr lang="en-US" altLang="zh-CN" sz="2400" dirty="0">
                <a:cs typeface="Times New Roman" panose="02020603050405020304" pitchFamily="18" charset="0"/>
              </a:rPr>
              <a:t>take place</a:t>
            </a:r>
            <a:r>
              <a:rPr lang="zh-CN" altLang="zh-CN" sz="2400" dirty="0">
                <a:cs typeface="Times New Roman" panose="02020603050405020304" pitchFamily="18" charset="0"/>
              </a:rPr>
              <a:t>意为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发生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根据上下文语境判断时态为一般过去时。故填</a:t>
            </a:r>
            <a:r>
              <a:rPr lang="en-US" altLang="zh-CN" sz="2400" dirty="0">
                <a:cs typeface="Times New Roman" panose="02020603050405020304" pitchFamily="18" charset="0"/>
              </a:rPr>
              <a:t>took place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6349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方框中所给词语的适当形式填入短文中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place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the most traditional way, not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way, but the most Parisian way—the French capital surprised the world by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Seine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塞纳河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into an open-air theatre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for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that the Game’s opening ceremony was moved out of a gym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centre of the host city, with the famous river as the main setting, allowing more people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wonderful celebrations and performances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4006974" y="1484784"/>
            <a:ext cx="4824536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70670" y="4625977"/>
            <a:ext cx="9028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enjoy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65487" y="5180999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考查动词。</a:t>
            </a:r>
            <a:r>
              <a:rPr lang="en-US" altLang="zh-CN" sz="2400" dirty="0">
                <a:cs typeface="Times New Roman" panose="02020603050405020304" pitchFamily="18" charset="0"/>
              </a:rPr>
              <a:t>allow </a:t>
            </a:r>
            <a:r>
              <a:rPr lang="en-US" altLang="zh-CN" sz="2400" dirty="0" err="1">
                <a:cs typeface="Times New Roman" panose="02020603050405020304" pitchFamily="18" charset="0"/>
              </a:rPr>
              <a:t>sb</a:t>
            </a:r>
            <a:r>
              <a:rPr lang="en-US" altLang="zh-CN" sz="2400" dirty="0">
                <a:cs typeface="Times New Roman" panose="02020603050405020304" pitchFamily="18" charset="0"/>
              </a:rPr>
              <a:t> to do</a:t>
            </a:r>
            <a:r>
              <a:rPr lang="zh-CN" altLang="zh-CN" sz="2400" dirty="0">
                <a:cs typeface="Times New Roman" panose="02020603050405020304" pitchFamily="18" charset="0"/>
              </a:rPr>
              <a:t>结构中需填动词原形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根据</a:t>
            </a:r>
            <a:r>
              <a:rPr lang="en-US" altLang="zh-CN" sz="2400" dirty="0">
                <a:cs typeface="Times New Roman" panose="02020603050405020304" pitchFamily="18" charset="0"/>
              </a:rPr>
              <a:t>“celebrations and performances”</a:t>
            </a:r>
            <a:r>
              <a:rPr lang="zh-CN" altLang="zh-CN" sz="2400" dirty="0">
                <a:cs typeface="Times New Roman" panose="02020603050405020304" pitchFamily="18" charset="0"/>
              </a:rPr>
              <a:t>可知</a:t>
            </a:r>
            <a:r>
              <a:rPr lang="en-US" altLang="zh-CN" sz="2400" dirty="0">
                <a:cs typeface="Times New Roman" panose="02020603050405020304" pitchFamily="18" charset="0"/>
              </a:rPr>
              <a:t>,enjoy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享受</a:t>
            </a:r>
            <a:r>
              <a:rPr lang="zh-CN" altLang="zh-CN" sz="2400" dirty="0">
                <a:cs typeface="Times New Roman" panose="02020603050405020304" pitchFamily="18" charset="0"/>
              </a:rPr>
              <a:t>）最符合语境。故填</a:t>
            </a:r>
            <a:r>
              <a:rPr lang="en-US" altLang="zh-CN" sz="2400" dirty="0">
                <a:cs typeface="Times New Roman" panose="02020603050405020304" pitchFamily="18" charset="0"/>
              </a:rPr>
              <a:t>enjoy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122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359</Words>
  <Application>Microsoft Office PowerPoint</Application>
  <PresentationFormat>自定义</PresentationFormat>
  <Paragraphs>33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454</cp:revision>
  <dcterms:created xsi:type="dcterms:W3CDTF">2020-11-06T05:24:00Z</dcterms:created>
  <dcterms:modified xsi:type="dcterms:W3CDTF">2025-09-17T17:02:30Z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